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353" r:id="rId2"/>
    <p:sldMasterId id="2147484908" r:id="rId3"/>
  </p:sldMasterIdLst>
  <p:sldIdLst>
    <p:sldId id="328" r:id="rId4"/>
    <p:sldId id="257" r:id="rId5"/>
    <p:sldId id="260" r:id="rId6"/>
    <p:sldId id="315" r:id="rId7"/>
    <p:sldId id="322" r:id="rId8"/>
    <p:sldId id="259" r:id="rId9"/>
    <p:sldId id="275" r:id="rId10"/>
    <p:sldId id="277" r:id="rId11"/>
    <p:sldId id="326" r:id="rId12"/>
    <p:sldId id="278" r:id="rId13"/>
    <p:sldId id="282" r:id="rId14"/>
    <p:sldId id="327" r:id="rId15"/>
    <p:sldId id="323" r:id="rId16"/>
    <p:sldId id="271" r:id="rId17"/>
    <p:sldId id="284" r:id="rId18"/>
    <p:sldId id="330" r:id="rId19"/>
    <p:sldId id="258" r:id="rId20"/>
    <p:sldId id="272" r:id="rId21"/>
    <p:sldId id="316" r:id="rId22"/>
    <p:sldId id="321" r:id="rId23"/>
    <p:sldId id="329" r:id="rId2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F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1" d="100"/>
          <a:sy n="111" d="100"/>
        </p:scale>
        <p:origin x="7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08DE-0A57-49C0-98CE-F10BD251AD2F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1C73-E057-4C4D-8B9D-26CF9D3240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60312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AEC5B-0DF4-411A-BE87-9E554F8B707E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7A49-0C62-484F-B132-DA69A6358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8736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D8CD-94DD-4799-92E1-006C9762E7E5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5A66-3454-4FDA-A1E1-7AD1D81BEC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5880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4780-BD63-42A4-B340-E3B2CD94F420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1031-B754-4DB9-B3DA-D332B6C88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370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5A21-C1CC-48E4-BD7A-FCC9C78FBEFF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FA5E-AB43-49CD-B5E3-25E100CF9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6294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18EE-B36C-49C3-A1B8-CCC616E1DDF6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FF8A-7844-453B-82C8-A0C15A7FEF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5333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32B5-F4E8-4BA8-A841-2306A9F4CE63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AF75A-ECEA-45C3-8200-985C2175F9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540431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C232-879C-4087-A8DC-2BB2E94CB0D1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6D210-C084-4483-ADA6-D121232410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89293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1B00-C01C-4801-9362-678946131759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892AD-AD31-4E04-9691-DBF1A63CF9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3023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5AD28-2FFC-47CA-80FD-4920074ABD0F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5D18-4DB5-4119-9E9C-64B1F0D1FF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428173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0AFC-422A-403C-B005-C5B2CA1A0F11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B8009-A6C8-4F10-87D7-5C6DF11BC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2541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9CA77-A103-408B-8141-977E30CD3CAB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5AE3-877D-4C11-9457-7D025F728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55813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BE254-EDA6-42D4-81BE-7C784511FB43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B9A6-16AA-4806-86F7-4F625C351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3371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B521-95D1-462E-AD34-C736F9444144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1DAEC-7B77-4E52-A9D7-0B8361427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826521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9670-B25B-495B-B026-626DBE67FD6A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3E874-0620-4D49-92F8-48CF821F79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675024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38DC-6CCD-4B11-9B33-A6FF372D3E1B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274F1-AB76-48D0-AC70-536E6A26A7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37644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7E6A-1601-4610-82B7-38341096D88B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DB562-1BD4-4A60-85FD-D0B258279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72965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2E4D-54CA-4F45-A903-79C4555D8433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995E3-9CC7-44EC-A278-A210033311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83889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120A-C54E-4916-BA18-7B92972DEF99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C1D6-69CE-45E2-B24F-1287099A0D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0234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BE318-AF84-4E6B-A0B3-CB6954226208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7AF6-4319-46F6-B01F-8F8EEDC76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495296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AE23B-4318-4342-861B-0925E11EAC16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9C79-A623-4B26-86D7-9D7392016C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7268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F19C-4970-4E05-8532-AD519F242503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CF1D-67D6-4EBE-8C5E-87AAB01FE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4708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D82C-7E96-4431-A20B-2273271B23BC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E8AE-D198-49E4-AF7A-1E41196E2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217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4313-936A-4710-B9E3-698BB48ADFCD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9864-4E26-43FD-B4DB-8A21985077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107373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8D1A-BF3E-4F03-9426-29110225F603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BE4E-C843-49F1-9CE0-30BB05E8D0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610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D70F2-A938-4394-9464-4840188EA7BF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199A-E5A2-4ADD-BF85-FE76CD1724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8228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E96C7-BA22-4B32-A657-CEE1D0D5F26B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BEA80-8932-44F9-9B9A-F59381F280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3355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E77D-1E3E-4DEB-909F-C608A12B36C1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396C-1B00-4D70-B2B1-B39B21C9A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5157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F6AAB-785D-47A2-ADCA-53D8447BE9CA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F2CB-476A-404F-944A-D5454B444B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353533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09F03-02A7-4398-9A4D-001B3283B55D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4267-D933-4670-85B4-53577E14D0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68998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31DA5-D350-49B0-B0E4-956AF8D8E34E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2958-8428-4C0B-B707-2684F49E73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47885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81D8-EE29-4F80-9E0E-665C6C4DA9F8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AB5F-E70E-4BE2-A78C-624A8D9A5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8019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4BF0-B0AA-4928-A99B-BD792FEC4D4B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473CB-8324-46BD-AC53-FA3C82C18F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4083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6B9BE-120B-4536-8F4B-3CEB2A1AAEC6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E894-0D55-4295-BBC9-A1F494C3D3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6320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20C7-E845-4C84-ACBA-125E539BBF98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AB15A-BFD2-4EA3-ADB8-F11F8A0B3D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16473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98BC-6C96-4A37-A1F8-8F2C9AE9CEA8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121-D820-4DAF-A091-6685C5BA5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26807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2F2F-3D72-4027-B4C5-707F3980B446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CEDE-6481-408A-BF01-1C44D4B754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7171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6013-C85D-49CE-B04B-30D5A301A524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C669-60AF-451C-B7FF-6394483E2B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3882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25E9-CFF4-4B7F-8E67-8EAA0A8E6311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FB4C-AA60-4F34-ADD5-A7468DFB8A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6493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5AE6-BD3A-4EA6-AE2A-9899ED3C6344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CD13-4243-40A3-A061-099EAC055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9673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0326-C6CC-4896-AA37-C6C574C47DC5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B20D-286F-4C04-9201-E9A9632D45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5976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5460-DE2D-402A-997F-2B56A72C0504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6B0E-E9D8-4A4A-8BF2-F8DB570C70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9766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493EC2-CA9F-4B23-908C-1829386D6174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CDD39E2-D4F3-4FBD-A8CB-25D978FF36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39" r:id="rId7"/>
    <p:sldLayoutId id="2147485051" r:id="rId8"/>
    <p:sldLayoutId id="2147485052" r:id="rId9"/>
    <p:sldLayoutId id="2147485040" r:id="rId10"/>
    <p:sldLayoutId id="2147485053" r:id="rId11"/>
    <p:sldLayoutId id="2147485054" r:id="rId12"/>
    <p:sldLayoutId id="2147485055" r:id="rId13"/>
    <p:sldLayoutId id="2147485056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06A5C149-DCF0-47A2-BD90-7806980BF73E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C6BB"/>
                </a:solidFill>
              </a:defRPr>
            </a:lvl1pPr>
          </a:lstStyle>
          <a:p>
            <a:pPr>
              <a:defRPr/>
            </a:pPr>
            <a:fld id="{2806A3F7-762B-43A3-8C9D-516BDE834F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41" r:id="rId7"/>
    <p:sldLayoutId id="2147485063" r:id="rId8"/>
    <p:sldLayoutId id="2147485064" r:id="rId9"/>
    <p:sldLayoutId id="2147485042" r:id="rId10"/>
    <p:sldLayoutId id="2147485065" r:id="rId11"/>
    <p:sldLayoutId id="2147485066" r:id="rId12"/>
    <p:sldLayoutId id="2147485067" r:id="rId13"/>
    <p:sldLayoutId id="2147485068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FC73803F-C40B-4419-A8EC-2B1D1A3F1422}" type="datetimeFigureOut">
              <a:rPr lang="ru-RU"/>
              <a:pPr>
                <a:defRPr/>
              </a:pPr>
              <a:t>05.12.2022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C6BB"/>
                </a:solidFill>
              </a:defRPr>
            </a:lvl1pPr>
          </a:lstStyle>
          <a:p>
            <a:pPr>
              <a:defRPr/>
            </a:pPr>
            <a:fld id="{D6826DCF-23F4-4385-81D1-277A7D43D6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43" r:id="rId7"/>
    <p:sldLayoutId id="2147485075" r:id="rId8"/>
    <p:sldLayoutId id="2147485076" r:id="rId9"/>
    <p:sldLayoutId id="2147485044" r:id="rId10"/>
    <p:sldLayoutId id="2147485077" r:id="rId11"/>
    <p:sldLayoutId id="2147485078" r:id="rId12"/>
    <p:sldLayoutId id="2147485079" r:id="rId13"/>
    <p:sldLayoutId id="2147485080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38" y="1700213"/>
            <a:ext cx="8863012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«НОВОКУЗНЕЦКИЙ ГОСУДАРСТВЕННЫЙ ГУМАНИТАРНО-ТЕХНИЧЕСКИЙ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КОЛЛЕДЖ-ИНТЕРНАТ»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entury Gothic"/>
              </a:rPr>
              <a:t>Министерства труда и социальной защиты Российской Федерации</a:t>
            </a:r>
          </a:p>
        </p:txBody>
      </p:sp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179388" y="188913"/>
            <a:ext cx="8785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>
                <a:solidFill>
                  <a:srgbClr val="FFFFFF"/>
                </a:solidFill>
              </a:rPr>
              <a:t>Федеральное казенное профессиональное образовательное учреждение </a:t>
            </a:r>
          </a:p>
        </p:txBody>
      </p:sp>
      <p:pic>
        <p:nvPicPr>
          <p:cNvPr id="8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021263"/>
            <a:ext cx="15255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13684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060575"/>
            <a:ext cx="7929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latin typeface="+mn-lt"/>
              </a:rPr>
              <a:t> «Реклама»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270827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>
                <a:latin typeface="+mn-lt"/>
              </a:rPr>
              <a:t>2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120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 descr="E:\_Рекламная продукция Колледжа_\ФОТО для работы на реклам.проектами 2016-2018\фото для стенда на 1 этаж\P103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/>
          <a:stretch>
            <a:fillRect/>
          </a:stretch>
        </p:blipFill>
        <p:spPr bwMode="auto">
          <a:xfrm>
            <a:off x="7023100" y="4308476"/>
            <a:ext cx="1994376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E:\_Рекламная продукция Колледжа_\ФОТО для работы на реклам.проектами 2016-2018\фото для стенда на 1 этаж\IMG_02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08475"/>
            <a:ext cx="326866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E:\_Рекламная продукция Колледжа_\ФОТО для работы на реклам.проектами 2016-2018\фото для стенда на 1 этаж\DSC_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308475"/>
            <a:ext cx="331628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463" y="3462338"/>
            <a:ext cx="88328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+mn-lt"/>
              </a:rPr>
              <a:t>Проводятся вступительные испытания на выявление творческих способностей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11 классов:</a:t>
            </a:r>
            <a:endParaRPr lang="ru-RU" b="1" i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r>
              <a:rPr lang="ru-RU" sz="2800" b="1" dirty="0" smtClean="0">
                <a:latin typeface="+mn-lt"/>
              </a:rPr>
              <a:t>«Радиомеханик»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37" y="2880380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/>
              <a:t>2 года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222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7" name="Picture 3" descr="E:\_Рекламная продукция Колледжа_\ФОТО для работы на реклам.проектами 2016-2018\фото для работы\Специальности и профессии\РМ\IMG_9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t="31291" r="18707" b="10870"/>
          <a:stretch>
            <a:fillRect/>
          </a:stretch>
        </p:blipFill>
        <p:spPr bwMode="auto">
          <a:xfrm>
            <a:off x="4572000" y="3810000"/>
            <a:ext cx="44370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810000"/>
            <a:ext cx="4437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107950" y="2112963"/>
            <a:ext cx="9182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A6A6A6"/>
                </a:solidFill>
              </a:rPr>
              <a:t>Профессия </a:t>
            </a:r>
            <a:r>
              <a:rPr lang="ru-RU" altLang="ru-RU" sz="2800" b="1" dirty="0" smtClean="0">
                <a:solidFill>
                  <a:srgbClr val="FFFFFF"/>
                </a:solidFill>
              </a:rPr>
              <a:t>«Закройщик» </a:t>
            </a:r>
            <a:endParaRPr lang="ru-RU" altLang="ru-RU" sz="2800" b="1" dirty="0">
              <a:solidFill>
                <a:srgbClr val="FFFFFF"/>
              </a:solidFill>
            </a:endParaRPr>
          </a:p>
        </p:txBody>
      </p:sp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07950" y="2852936"/>
            <a:ext cx="7929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solidFill>
                  <a:srgbClr val="A6A6A6"/>
                </a:solidFill>
              </a:rPr>
              <a:t>Срок обучения: </a:t>
            </a:r>
            <a:r>
              <a:rPr lang="ru-RU" altLang="ru-RU" sz="2800" b="1" dirty="0">
                <a:solidFill>
                  <a:srgbClr val="FFFFFF"/>
                </a:solidFill>
              </a:rPr>
              <a:t>2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3253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7" name="Picture 4" descr="C:\Documents and Settings\ПК_1\Рабочий стол\ЕА\Архив фотографий\Фото для баннеров и плакатов\фото для плаката\DSC0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/>
          <a:stretch>
            <a:fillRect/>
          </a:stretch>
        </p:blipFill>
        <p:spPr bwMode="auto">
          <a:xfrm>
            <a:off x="2987675" y="4221088"/>
            <a:ext cx="2093458" cy="24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:\фотографии\материал\DSC0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18930" b="4854"/>
          <a:stretch>
            <a:fillRect/>
          </a:stretch>
        </p:blipFill>
        <p:spPr bwMode="auto">
          <a:xfrm>
            <a:off x="30164" y="4221088"/>
            <a:ext cx="2583752" cy="24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_Рекламная продукция Колледжа_\ФОТО для работы на реклам.проектами 2016-2018\фото для работы\Специальности и профессии\Закройщики\DSC_0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4221088"/>
            <a:ext cx="3679367" cy="24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" y="3141663"/>
            <a:ext cx="4824413" cy="4940300"/>
          </a:xfrm>
        </p:spPr>
        <p:txBody>
          <a:bodyPr>
            <a:normAutofit lnSpcReduction="10000"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Инвалиды</a:t>
            </a:r>
            <a:r>
              <a:rPr lang="ru-RU" sz="2800" b="1" dirty="0"/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Копия паспорта;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Копия справки МСЭ;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Копия ИПРА;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Выписка из истории болезни с указанием диагноза;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4 фотографии. </a:t>
            </a:r>
            <a:endParaRPr lang="ru-RU" sz="28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54275" name="Прямоугольник 4"/>
          <p:cNvSpPr>
            <a:spLocks noChangeArrowheads="1"/>
          </p:cNvSpPr>
          <p:nvPr/>
        </p:nvSpPr>
        <p:spPr bwMode="auto">
          <a:xfrm>
            <a:off x="1079500" y="5492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4000" b="1"/>
              <a:t>Документы на обучение: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148263" y="2349500"/>
            <a:ext cx="4319587" cy="496728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Лица с ОВЗ: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Копия паспорта;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Заключение комиссии ПМПК;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4 фотографии.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8" descr="Изображение выглядит как человек, женщина, окно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060950"/>
            <a:ext cx="2682876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Рисунок 10" descr="Изображение выглядит как человек, мужчина, внутренний, готовится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987925"/>
            <a:ext cx="28035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5463" y="-20638"/>
            <a:ext cx="8715375" cy="1200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Конкурсы профмастерства Абилимпикс и Ворлдскиллс как фактор профессионального становления будущих специалистов</a:t>
            </a:r>
          </a:p>
        </p:txBody>
      </p:sp>
      <p:pic>
        <p:nvPicPr>
          <p:cNvPr id="55302" name="Рисунок 7" descr="Логотип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9" descr="E:\_Рекламная продукция Колледжа_\ФОТО для работы на реклам.проектами 2016-2018\фото для стенда\абилимпикс А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54864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 descr="Изображение выглядит как человек, дорога, внешний, люди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187" t="4465" r="5718" b="10399"/>
          <a:stretch/>
        </p:blipFill>
        <p:spPr>
          <a:xfrm>
            <a:off x="5486400" y="1208088"/>
            <a:ext cx="3835400" cy="274796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3" descr="Изображение выглядит как человек, сидит, внутренний, скамей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479550"/>
            <a:ext cx="37274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830" y="260648"/>
            <a:ext cx="792961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Студенческие будни</a:t>
            </a: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E:\_Рекламная продукция Колледжа_\ФОТО для работы на реклам.проектами 2016-2018\фото для стенда\DSC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744913"/>
            <a:ext cx="275748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E:\_Рекламная продукция Колледжа_\ФОТО для работы на реклам.проектами 2016-2018\фото для стенда на 1 этаж\DSC_2083 (20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2608"/>
          <a:stretch>
            <a:fillRect/>
          </a:stretch>
        </p:blipFill>
        <p:spPr bwMode="auto">
          <a:xfrm>
            <a:off x="-111125" y="1479550"/>
            <a:ext cx="3352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E:\_Рекламная продукция Колледжа_\ФОТО для работы на реклам.проектами 2016-2018\фото для стенда на 1 этаж\DSC_00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 b="17255"/>
          <a:stretch>
            <a:fillRect/>
          </a:stretch>
        </p:blipFill>
        <p:spPr bwMode="auto">
          <a:xfrm>
            <a:off x="9525" y="3716338"/>
            <a:ext cx="6376988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 descr="E:\_Рекламная продукция Колледжа_\ФОТО для работы на реклам.проектами 2016-2018\фото для стенда на 1 этаж\IMG_33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79550"/>
            <a:ext cx="349408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8806" y="260648"/>
            <a:ext cx="447323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АРТ-кафе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8"/>
            <a:ext cx="4634973" cy="3081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7353"/>
            <a:ext cx="4634553" cy="3069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4086822"/>
            <a:ext cx="3867682" cy="256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1356296"/>
            <a:ext cx="3867682" cy="25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9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8"/>
          <p:cNvSpPr txBox="1">
            <a:spLocks noChangeArrowheads="1"/>
          </p:cNvSpPr>
          <p:nvPr/>
        </p:nvSpPr>
        <p:spPr bwMode="auto">
          <a:xfrm>
            <a:off x="179388" y="260350"/>
            <a:ext cx="8496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/>
              <a:t>Наши выпускники востребованы и конкурентоспособны</a:t>
            </a:r>
            <a:endParaRPr lang="ru-RU" altLang="ru-RU" sz="2800" b="1">
              <a:latin typeface="Calibri" panose="020F0502020204030204" pitchFamily="34" charset="0"/>
            </a:endParaRPr>
          </a:p>
        </p:txBody>
      </p:sp>
      <p:pic>
        <p:nvPicPr>
          <p:cNvPr id="5734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3675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E:\_Рекламная продукция Колледжа_\Плакаты на первый этаж\Без имени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>
            <a:fillRect/>
          </a:stretch>
        </p:blipFill>
        <p:spPr bwMode="auto">
          <a:xfrm>
            <a:off x="468313" y="1282700"/>
            <a:ext cx="82073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 descr="E:\_Рекламная продукция Колледжа_\ФОТО для работы на реклам.проектами 2016-2018\фото для стенд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74825"/>
            <a:ext cx="3805238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2" descr="E:\_Рекламная продукция Колледжа_\ФОТО для работы на реклам.проектами 2016-2018\фото для стенда\Хе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4351338"/>
            <a:ext cx="405606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3850" y="263525"/>
            <a:ext cx="87153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Спортивные достижения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Кто-то из выпускников находит себя в спорте</a:t>
            </a:r>
          </a:p>
        </p:txBody>
      </p:sp>
      <p:pic>
        <p:nvPicPr>
          <p:cNvPr id="58373" name="Picture 11" descr="E:\_Рекламная продукция Колледжа_\ФОТО для работы на реклам.проектами 2016-2018\фото для стенда\А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774825"/>
            <a:ext cx="3746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3" descr="E:\_Рекламная продукция Колледжа_\ФОТО для работы на реклам.проектами 2016-2018\фото для стенда\80 х 60\002 80х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1774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Рисунок 7" descr="Логотип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3" descr="C:\Documents and Settings\ПК_1\Рабочий стол\ЕА\Архив фотографий\Фото для баннеров и плакатов\Фото старые\спорт\DSC004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294188"/>
            <a:ext cx="36020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265238"/>
            <a:ext cx="333375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700963" cy="985837"/>
          </a:xfrm>
        </p:spPr>
        <p:txBody>
          <a:bodyPr/>
          <a:lstStyle/>
          <a:p>
            <a:r>
              <a:rPr lang="ru-RU" altLang="ru-RU" sz="2800" smtClean="0">
                <a:cs typeface="Trebuchet MS" panose="020B0603020202020204" pitchFamily="34" charset="0"/>
              </a:rPr>
              <a:t>А сколько счастливых семей родилось в стенах колледжа…</a:t>
            </a:r>
          </a:p>
        </p:txBody>
      </p:sp>
      <p:pic>
        <p:nvPicPr>
          <p:cNvPr id="59396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1277938"/>
            <a:ext cx="391636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265238"/>
            <a:ext cx="226218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262063"/>
            <a:ext cx="19605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03700"/>
            <a:ext cx="39433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5" y="4203700"/>
            <a:ext cx="44942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14813"/>
            <a:ext cx="21351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205288"/>
            <a:ext cx="17700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528638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4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198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3" descr="Изображение выглядит как внешний, здание, дорога, улиц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11523"/>
          <a:stretch>
            <a:fillRect/>
          </a:stretch>
        </p:blipFill>
        <p:spPr bwMode="auto">
          <a:xfrm>
            <a:off x="0" y="1268413"/>
            <a:ext cx="91440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9525" y="5657850"/>
            <a:ext cx="9153525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n-lt"/>
              </a:rPr>
              <a:t>Колледж-интернат – образовательное учреждение, в котором созданы все необходимые условия для обучения инвалидов и лиц с ОВЗ.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6840537" cy="147955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cs typeface="Trebuchet MS" panose="020B0603020202020204" pitchFamily="34" charset="0"/>
              </a:rPr>
              <a:t>География абитуриентов </a:t>
            </a:r>
            <a:r>
              <a:rPr lang="ru-RU" altLang="ru-RU" sz="3800" dirty="0" smtClean="0">
                <a:cs typeface="Trebuchet MS" panose="020B0603020202020204" pitchFamily="34" charset="0"/>
              </a:rPr>
              <a:t/>
            </a:r>
            <a:br>
              <a:rPr lang="ru-RU" altLang="ru-RU" sz="3800" dirty="0" smtClean="0">
                <a:cs typeface="Trebuchet MS" panose="020B0603020202020204" pitchFamily="34" charset="0"/>
              </a:rPr>
            </a:br>
            <a:r>
              <a:rPr lang="ru-RU" altLang="ru-RU" sz="3800" dirty="0" smtClean="0">
                <a:cs typeface="Trebuchet MS" panose="020B0603020202020204" pitchFamily="34" charset="0"/>
              </a:rPr>
              <a:t>     </a:t>
            </a:r>
          </a:p>
        </p:txBody>
      </p:sp>
      <p:pic>
        <p:nvPicPr>
          <p:cNvPr id="60419" name="Picture 8" descr="C:\Documents and Settings\Учитель\Рабочий стол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89154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2590800" y="476250"/>
            <a:ext cx="63738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>
                <a:solidFill>
                  <a:srgbClr val="FFFFFF"/>
                </a:solidFill>
                <a:latin typeface="Calibri" panose="020F0502020204030204" pitchFamily="34" charset="0"/>
              </a:rPr>
              <a:t>ФКПОУ «Новокузнецкий государственный гуманитарно-технический колледж-интернат»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>
                <a:solidFill>
                  <a:srgbClr val="FFFFFF"/>
                </a:solidFill>
                <a:latin typeface="Calibri" panose="020F0502020204030204" pitchFamily="34" charset="0"/>
              </a:rPr>
              <a:t>Минтруда России</a:t>
            </a:r>
          </a:p>
        </p:txBody>
      </p:sp>
      <p:pic>
        <p:nvPicPr>
          <p:cNvPr id="8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21456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3716338"/>
            <a:ext cx="9134475" cy="280193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Century Gothic"/>
              </a:rPr>
              <a:t>Россия, Кемеровская область,    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Century Gothic"/>
              </a:rPr>
              <a:t>г. Новокузнецк, ул. Малая,  9 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Century Gothic"/>
              </a:rPr>
              <a:t>Телефон: (3843) 37-82-09, +7 (961) 714-20-72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Century Gothic"/>
              </a:rPr>
              <a:t>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e-mail: </a:t>
            </a:r>
            <a:r>
              <a:rPr lang="en-US" sz="2800" u="sng" dirty="0">
                <a:solidFill>
                  <a:prstClr val="white"/>
                </a:solidFill>
                <a:latin typeface="Century Gothic"/>
              </a:rPr>
              <a:t>ovpNGGTK@yandex.ru</a:t>
            </a:r>
            <a:endParaRPr lang="ru-RU" sz="2800" u="sng" dirty="0">
              <a:solidFill>
                <a:prstClr val="white"/>
              </a:solidFill>
              <a:latin typeface="Century Gothi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www.nggtki.ru</a:t>
            </a:r>
            <a:endParaRPr lang="ru-RU" sz="2800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_Рекламная продукция Колледжа_\ФОТО для работы на реклам.проектами 2016-2018\фото для стенда\DSC_0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697288"/>
            <a:ext cx="20955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1128713" y="193675"/>
            <a:ext cx="693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3600" b="1" dirty="0" smtClean="0">
                <a:latin typeface="+mn-lt"/>
              </a:rPr>
              <a:t>Безбарьерная среда</a:t>
            </a:r>
          </a:p>
        </p:txBody>
      </p:sp>
      <p:pic>
        <p:nvPicPr>
          <p:cNvPr id="43012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5875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E:\_Рекламная продукция Колледжа_\ФОТО для работы на реклам.проектами 2016-2018\фото для Минтруда 0.2017\Аудитории\Отделение Выбора профессии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22363"/>
            <a:ext cx="21018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E:\_Рекламная продукция Колледжа_\ФОТО для работы на реклам.проектами 2016-2018\фото для Минтруда 0.2017\Пандус\DSC_06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808413"/>
            <a:ext cx="46101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http://www.nggtki.ru/gallery/6107363fb3bc60c2b617d017ea63a0a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22363"/>
            <a:ext cx="40417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E:\_Рекламная продукция Колледжа_\ФОТО для работы на реклам.проектами 2016-2018\фото для Минтруда 0.2017\Общежитие\DSC_00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816350"/>
            <a:ext cx="45624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Объект 3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122363"/>
            <a:ext cx="40481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_Рекламная продукция Колледжа_\ФОТО для работы на реклам.проектами 2016-2018\фото для Минтруда 0.2017\Столовая\DSC_0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9052"/>
          <a:stretch>
            <a:fillRect/>
          </a:stretch>
        </p:blipFill>
        <p:spPr bwMode="auto">
          <a:xfrm>
            <a:off x="4643438" y="1398588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71438" y="68263"/>
            <a:ext cx="9180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2400" b="1" dirty="0" smtClean="0">
                <a:latin typeface="+mn-lt"/>
              </a:rPr>
              <a:t>Учебный корпус, общежитие, столовая, помещения для кружковой работы, занятий физкультурой и спортом находятся в одном здании.</a:t>
            </a:r>
          </a:p>
        </p:txBody>
      </p:sp>
      <p:pic>
        <p:nvPicPr>
          <p:cNvPr id="44036" name="Picture 5" descr="F:\фотографии\материал\DSC_0370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6824" r="4298" b="8685"/>
          <a:stretch>
            <a:fillRect/>
          </a:stretch>
        </p:blipFill>
        <p:spPr bwMode="auto">
          <a:xfrm>
            <a:off x="0" y="1398588"/>
            <a:ext cx="46545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E:\_Рекламная продукция Колледжа_\ФОТО для работы на реклам.проектами 2016-2018\фото для Минтруда 0.2017\Спортивный зал\DSC_1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52900"/>
            <a:ext cx="414972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E:\_Рекламная продукция Колледжа_\ФОТО для работы на реклам.проектами 2016-2018\фото для работы\комната\DSC_07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152900"/>
            <a:ext cx="4127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 descr="E:\_Рекламная продукция Колледжа_\ФОТО для работы на реклам.проектами 2016-2018\фото для Минтруда 0.2017\Библиотека\DSC_12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4382"/>
          <a:stretch>
            <a:fillRect/>
          </a:stretch>
        </p:blipFill>
        <p:spPr bwMode="auto">
          <a:xfrm>
            <a:off x="-346075" y="41529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013325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sz="3200" b="1" dirty="0" smtClean="0"/>
              <a:t>Обучение, проживание в общежитии</a:t>
            </a:r>
            <a:r>
              <a:rPr lang="ru-RU" sz="3200" b="1" smtClean="0"/>
              <a:t>, 4-х </a:t>
            </a:r>
            <a:r>
              <a:rPr lang="ru-RU" sz="3200" b="1" dirty="0" smtClean="0"/>
              <a:t>разовое питание за счет бюджетных ассигнований. Пенсия сохраняется полностью. Академическая и социальная стипендии. Губернаторская доплата к стипендии.</a:t>
            </a:r>
            <a:endParaRPr lang="ru-RU" sz="3200" b="1" dirty="0"/>
          </a:p>
        </p:txBody>
      </p:sp>
      <p:pic>
        <p:nvPicPr>
          <p:cNvPr id="4505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8888" y="260350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950" y="549275"/>
            <a:ext cx="9196388" cy="53091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Профессиональная подготовка в колледже осуществляется по двум направлениям: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marL="144000" indent="-252000" eaLnBrk="1" fontAlgn="auto" hangingPunct="1">
              <a:spcBef>
                <a:spcPts val="0"/>
              </a:spcBef>
              <a:spcAft>
                <a:spcPts val="1200"/>
              </a:spcAft>
              <a:buFontTx/>
              <a:buAutoNum type="romanUcPeriod"/>
              <a:defRPr/>
            </a:pPr>
            <a:r>
              <a:rPr lang="ru-RU" b="1" i="1" dirty="0">
                <a:solidFill>
                  <a:srgbClr val="FFFF00"/>
                </a:solidFill>
                <a:latin typeface="+mn-lt"/>
              </a:rPr>
              <a:t>По программам подготовки специалистов среднего звена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:</a:t>
            </a:r>
            <a:endParaRPr lang="ru-RU" sz="2000" b="1" dirty="0">
              <a:solidFill>
                <a:srgbClr val="FFFF00"/>
              </a:solidFill>
              <a:latin typeface="+mn-lt"/>
            </a:endParaRPr>
          </a:p>
          <a:p>
            <a:pPr marL="273050" indent="-27305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>
                <a:latin typeface="+mn-lt"/>
              </a:rPr>
              <a:t>09.02.07 Информационные системы и программирование;</a:t>
            </a:r>
          </a:p>
          <a:p>
            <a:pPr marL="273050" indent="-27305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38.02.03 </a:t>
            </a:r>
            <a:r>
              <a:rPr lang="ru-RU" b="1" dirty="0">
                <a:latin typeface="+mn-lt"/>
              </a:rPr>
              <a:t>Операционная деятельность в логистике;</a:t>
            </a:r>
          </a:p>
          <a:p>
            <a:pPr marL="273050" indent="-27305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>
                <a:latin typeface="+mn-lt"/>
              </a:rPr>
              <a:t>42.02.01 </a:t>
            </a:r>
            <a:r>
              <a:rPr lang="ru-RU" b="1" dirty="0" smtClean="0">
                <a:latin typeface="+mn-lt"/>
              </a:rPr>
              <a:t>Реклама;</a:t>
            </a:r>
          </a:p>
          <a:p>
            <a:pPr marL="273050" indent="-27305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54.02.02 Декоративно-прикладное искусство и народные промыслы (по видам)</a:t>
            </a:r>
            <a:endParaRPr lang="ru-RU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</a:endParaRPr>
          </a:p>
          <a:p>
            <a:pPr indent="-2520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i="1" dirty="0">
                <a:solidFill>
                  <a:srgbClr val="FFFF00"/>
                </a:solidFill>
              </a:rPr>
              <a:t>II.</a:t>
            </a:r>
            <a:r>
              <a:rPr lang="ru-RU" b="1" i="1" dirty="0">
                <a:solidFill>
                  <a:srgbClr val="FFFF00"/>
                </a:solidFill>
              </a:rPr>
              <a:t> По программам подготовки квалифицированных рабочих и служащих</a:t>
            </a:r>
            <a:r>
              <a:rPr lang="ru-RU" b="1" dirty="0">
                <a:solidFill>
                  <a:srgbClr val="FFFF00"/>
                </a:solidFill>
              </a:rPr>
              <a:t>:</a:t>
            </a:r>
            <a:endParaRPr lang="ru-RU" sz="2000" b="1" dirty="0">
              <a:solidFill>
                <a:srgbClr val="FFFF00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11.01.02 Радиомеханик;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29.01.05 Закройщик</a:t>
            </a:r>
            <a:endParaRPr lang="ru-RU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2143125"/>
            <a:ext cx="9067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solidFill>
                  <a:srgbClr val="495F5F"/>
                </a:solidFill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«Информационные системы и программирование»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50" y="3287713"/>
            <a:ext cx="36734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3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710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F:\фотографии\материал\DSC_03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2151" r="12360" b="10712"/>
          <a:stretch>
            <a:fillRect/>
          </a:stretch>
        </p:blipFill>
        <p:spPr bwMode="auto">
          <a:xfrm>
            <a:off x="4572000" y="2997200"/>
            <a:ext cx="4017963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75" y="2114550"/>
            <a:ext cx="90376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solidFill>
                  <a:srgbClr val="495F5F"/>
                </a:solidFill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«Операционная деятельность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в логистике»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75" y="3068638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>
                <a:latin typeface="+mn-lt"/>
              </a:rPr>
              <a:t>2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0181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 descr="F:\фотографии\Учеба, защиты, кабинеты\DSC_0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412432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E:\_Рекламная продукция Колледжа_\ФОТО для работы на реклам.проектами 2016-2018\фото для работы\Специальности и профессии\2 ЛОГИСТЫ\DSC_03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5563"/>
            <a:ext cx="412432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112963"/>
            <a:ext cx="90249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>«Декоративно-прикладное искусство и народные промыслы (по видам)»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312102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>
                <a:latin typeface="+mn-lt"/>
              </a:rPr>
              <a:t>2</a:t>
            </a:r>
            <a:r>
              <a:rPr lang="ru-RU" sz="2800" b="1" dirty="0" smtClean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8133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222" y="3861048"/>
            <a:ext cx="88328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+mn-lt"/>
              </a:rPr>
              <a:t>Проводятся вступительные испытания на выявление творческих способностей</a:t>
            </a:r>
          </a:p>
        </p:txBody>
      </p:sp>
      <p:pic>
        <p:nvPicPr>
          <p:cNvPr id="10" name="Picture 2" descr="C:\Documents and Settings\ПК_1\Рабочий стол\ЕА\Архив фотографий\Фото для баннеров и плакатов\фото для баннера44\Новая папка\Изображение 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64" y="4414857"/>
            <a:ext cx="2994005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Documents and Settings\ПК_1\Рабочий стол\ЕА\Презентация из фото\ФОТО\Фасад здания\PICT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79" y="4414857"/>
            <a:ext cx="2992437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ПК_1\Рабочий стол\ЕА\Архив фотографий\Фото для баннеров и плакатов\фото для плаката\DSC0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4414857"/>
            <a:ext cx="2992438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2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Цитаты</Template>
  <TotalTime>2214</TotalTime>
  <Words>494</Words>
  <Application>Microsoft Office PowerPoint</Application>
  <PresentationFormat>Экран (4:3)</PresentationFormat>
  <Paragraphs>88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Trebuchet MS</vt:lpstr>
      <vt:lpstr>Wingdings 2</vt:lpstr>
      <vt:lpstr>Цитаты</vt:lpstr>
      <vt:lpstr>1_Цитаты</vt:lpstr>
      <vt:lpstr>2_Цитаты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сколько счастливых семей родилось в стенах колледжа…</vt:lpstr>
      <vt:lpstr>География абитуриентов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Алёна</dc:creator>
  <cp:lastModifiedBy>user</cp:lastModifiedBy>
  <cp:revision>182</cp:revision>
  <dcterms:created xsi:type="dcterms:W3CDTF">2011-02-24T19:34:36Z</dcterms:created>
  <dcterms:modified xsi:type="dcterms:W3CDTF">2022-12-05T01:51:38Z</dcterms:modified>
</cp:coreProperties>
</file>